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>
                <a:solidFill>
                  <a:srgbClr val="1A9E8F"/>
                </a:solidFill>
                <a:latin typeface="Calibri"/>
              </a:rPr>
              <a:t>PERFORMANCE REPORT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315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600">
                <a:solidFill>
                  <a:srgbClr val="FFFFFF"/>
                </a:solidFill>
                <a:latin typeface="Georgia"/>
              </a:rPr>
              <a:t>Replay</a:t>
            </a:r>
            <a:r>
              <a:rPr sz="5600">
                <a:solidFill>
                  <a:srgbClr val="1A9E8F"/>
                </a:solidFill>
                <a:latin typeface="Georgia"/>
              </a:rPr>
              <a:t> | </a:t>
            </a:r>
            <a:r>
              <a:rPr sz="5600">
                <a:solidFill>
                  <a:srgbClr val="FFFFFF"/>
                </a:solidFill>
                <a:latin typeface="Georgia"/>
              </a:rPr>
              <a:t>Menswear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200400"/>
            <a:ext cx="7315200" cy="2286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0">
                <a:solidFill>
                  <a:srgbClr val="8899AA"/>
                </a:solidFill>
                <a:latin typeface="Calibri"/>
              </a:rPr>
              <a:t>Newbridge, Co. Kildare  ·  replaymenswear.ie  ·  16 Apr – 24 May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14800"/>
            <a:ext cx="7315200" cy="2286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>
                <a:solidFill>
                  <a:srgbClr val="667788"/>
                </a:solidFill>
                <a:latin typeface="Calibri"/>
              </a:rPr>
              <a:t>Prepared by Thomas Kelly  ·  TK Digital  ·  May 2026  ·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73152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9E8F"/>
                </a:solidFill>
                <a:latin typeface="Calibri"/>
              </a:rPr>
              <a:t>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0">
                <a:solidFill>
                  <a:srgbClr val="1A2332"/>
                </a:solidFill>
                <a:latin typeface="Georgia"/>
              </a:rPr>
              <a:t>Recommendations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960120"/>
            <a:ext cx="548640" cy="182880"/>
          </a:xfrm>
          <a:prstGeom prst="rect">
            <a:avLst/>
          </a:prstGeom>
          <a:solidFill>
            <a:srgbClr val="E31C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700" b="1">
                <a:solidFill>
                  <a:srgbClr val="FFFFFF"/>
                </a:solidFill>
                <a:latin typeface="Calibri"/>
              </a:rPr>
              <a:t>HIGH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941832"/>
            <a:ext cx="3474720" cy="1828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>
                <a:solidFill>
                  <a:srgbClr val="1A2332"/>
                </a:solidFill>
                <a:latin typeface="Calibri"/>
              </a:rPr>
              <a:t>Scale the Week 4 Campaign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1143000"/>
            <a:ext cx="347472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Increase daily budget 20%/week. Keep scaling while CPA stays under €40.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548640" cy="182880"/>
          </a:xfrm>
          <a:prstGeom prst="rect">
            <a:avLst/>
          </a:prstGeom>
          <a:solidFill>
            <a:srgbClr val="E31C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700" b="1">
                <a:solidFill>
                  <a:srgbClr val="FFFFFF"/>
                </a:solidFill>
                <a:latin typeface="Calibri"/>
              </a:rPr>
              <a:t>HIGH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1810512"/>
            <a:ext cx="3474720" cy="1828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>
                <a:solidFill>
                  <a:srgbClr val="1A2332"/>
                </a:solidFill>
                <a:latin typeface="Calibri"/>
              </a:rPr>
              <a:t>Retire the Week 3 Traffic Campaign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011680"/>
            <a:ext cx="347472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Zero purchases. Move budget to purchase-optimised campaigns.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697480"/>
            <a:ext cx="548640" cy="182880"/>
          </a:xfrm>
          <a:prstGeom prst="rect">
            <a:avLst/>
          </a:prstGeom>
          <a:solidFill>
            <a:srgbClr val="E31C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700" b="1">
                <a:solidFill>
                  <a:srgbClr val="FFFFFF"/>
                </a:solidFill>
                <a:latin typeface="Calibri"/>
              </a:rPr>
              <a:t>HIGH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2679192"/>
            <a:ext cx="3474720" cy="1828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>
                <a:solidFill>
                  <a:srgbClr val="1A2332"/>
                </a:solidFill>
                <a:latin typeface="Calibri"/>
              </a:rPr>
              <a:t>Fix Cart-to-Checkout Drop-off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2880360"/>
            <a:ext cx="347472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37% drop. Audit shipping costs, guest checkout, payment options.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3566160"/>
            <a:ext cx="548640" cy="18288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700" b="1">
                <a:solidFill>
                  <a:srgbClr val="FFFFFF"/>
                </a:solidFill>
                <a:latin typeface="Calibri"/>
              </a:rPr>
              <a:t>MED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720" y="3547872"/>
            <a:ext cx="3474720" cy="1828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>
                <a:solidFill>
                  <a:srgbClr val="1A2332"/>
                </a:solidFill>
                <a:latin typeface="Calibri"/>
              </a:rPr>
              <a:t>Investigate Returns (€450 / 26%)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8720" y="3749040"/>
            <a:ext cx="347472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If sizing — add size guide to product pages and ad creative.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54880" y="960120"/>
            <a:ext cx="548640" cy="182880"/>
          </a:xfrm>
          <a:prstGeom prst="rect">
            <a:avLst/>
          </a:prstGeom>
          <a:solidFill>
            <a:srgbClr val="E31C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700" b="1">
                <a:solidFill>
                  <a:srgbClr val="FFFFFF"/>
                </a:solidFill>
                <a:latin typeface="Calibri"/>
              </a:rPr>
              <a:t>HIGH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94960" y="941832"/>
            <a:ext cx="3474720" cy="1828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>
                <a:solidFill>
                  <a:srgbClr val="1A2332"/>
                </a:solidFill>
                <a:latin typeface="Calibri"/>
              </a:rPr>
              <a:t>Launch Retargeting Campaign This Week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94960" y="1143000"/>
            <a:ext cx="347472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Audience has populated over 5 weeks — 54 cart abandoners plus site visitors ready. Going live this week.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54880" y="1828800"/>
            <a:ext cx="548640" cy="18288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700" b="1">
                <a:solidFill>
                  <a:srgbClr val="FFFFFF"/>
                </a:solidFill>
                <a:latin typeface="Calibri"/>
              </a:rPr>
              <a:t>MED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94960" y="1810512"/>
            <a:ext cx="3474720" cy="1828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>
                <a:solidFill>
                  <a:srgbClr val="1A2332"/>
                </a:solidFill>
                <a:latin typeface="Calibri"/>
              </a:rPr>
              <a:t>Expand Winning Product Lines for Summer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94960" y="2011680"/>
            <a:ext cx="347472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Focus on Tommy, Dickies, XV Kings — shorts, polos, trainers.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754880" y="2697480"/>
            <a:ext cx="548640" cy="182880"/>
          </a:xfrm>
          <a:prstGeom prst="rect">
            <a:avLst/>
          </a:prstGeom>
          <a:solidFill>
            <a:srgbClr val="1A9E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700" b="1">
                <a:solidFill>
                  <a:srgbClr val="FFFFFF"/>
                </a:solidFill>
                <a:latin typeface="Calibri"/>
              </a:rPr>
              <a:t>LOW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94960" y="2679192"/>
            <a:ext cx="3474720" cy="1828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>
                <a:solidFill>
                  <a:srgbClr val="1A2332"/>
                </a:solidFill>
                <a:latin typeface="Calibri"/>
              </a:rPr>
              <a:t>Boost Blog Content as Ads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94960" y="2880360"/>
            <a:ext cx="347472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'Casual Outfits in Ireland' — 41 organic sessions. Test as warm-up ad.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4434840"/>
            <a:ext cx="8412480" cy="9144"/>
          </a:xfrm>
          <a:prstGeom prst="rect">
            <a:avLst/>
          </a:prstGeom>
          <a:solidFill>
            <a:srgbClr val="1A9E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4480560"/>
            <a:ext cx="7772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>
                <a:solidFill>
                  <a:srgbClr val="8899AA"/>
                </a:solidFill>
                <a:latin typeface="Calibri"/>
              </a:rPr>
              <a:t>For the call:  Budget increase?  ·  Summer creative direction?  ·  Retargeting offer type?  ·  Upcoming promotions?  ·  Checkout audit?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3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463040"/>
            <a:ext cx="73152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4200" b="0">
                <a:solidFill>
                  <a:srgbClr val="FFFFFF"/>
                </a:solidFill>
                <a:latin typeface="Georgia"/>
              </a:rPr>
              <a:t>Replay Menswear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2286000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800" b="0">
                <a:solidFill>
                  <a:srgbClr val="8899AA"/>
                </a:solidFill>
                <a:latin typeface="Georgia"/>
              </a:rPr>
              <a:t>Performance Report  ·  May 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84048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>
                <a:solidFill>
                  <a:srgbClr val="667788"/>
                </a:solidFill>
                <a:latin typeface="Calibri"/>
              </a:rPr>
              <a:t>Prepared by Thomas Kelly  ·  TK Digital  ·  Confidential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73152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9E8F"/>
                </a:solidFill>
                <a:latin typeface="Calibri"/>
              </a:rPr>
              <a:t>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0">
                <a:solidFill>
                  <a:srgbClr val="1A2332"/>
                </a:solidFill>
                <a:latin typeface="Georgia"/>
              </a:rPr>
              <a:t>Executive Summary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051560"/>
            <a:ext cx="1874519" cy="658368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24712"/>
            <a:ext cx="1874519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000" b="1">
                <a:solidFill>
                  <a:srgbClr val="1A2332"/>
                </a:solidFill>
                <a:latin typeface="Georgia"/>
              </a:rPr>
              <a:t>€576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1874519" cy="164592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8899AA"/>
                </a:solidFill>
                <a:latin typeface="Calibri"/>
              </a:rPr>
              <a:t>Total Spend</a:t>
            </a:r>
          </a:p>
        </p:txBody>
      </p:sp>
      <p:sp>
        <p:nvSpPr>
          <p:cNvPr id="7" name="Rectangle 6"/>
          <p:cNvSpPr/>
          <p:nvPr/>
        </p:nvSpPr>
        <p:spPr>
          <a:xfrm>
            <a:off x="2587751" y="1051560"/>
            <a:ext cx="1874519" cy="658368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587751" y="1124712"/>
            <a:ext cx="1874519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000" b="1">
                <a:solidFill>
                  <a:srgbClr val="1A2332"/>
                </a:solidFill>
                <a:latin typeface="Georgia"/>
              </a:rPr>
              <a:t>145K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87751" y="1417320"/>
            <a:ext cx="1874519" cy="164592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8899AA"/>
                </a:solidFill>
                <a:latin typeface="Calibri"/>
              </a:rPr>
              <a:t>Impressions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26862" y="1051560"/>
            <a:ext cx="1874519" cy="658368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626862" y="1124712"/>
            <a:ext cx="1874519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000" b="1">
                <a:solidFill>
                  <a:srgbClr val="1A2332"/>
                </a:solidFill>
                <a:latin typeface="Georgia"/>
              </a:rPr>
              <a:t>11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26862" y="1417320"/>
            <a:ext cx="1874519" cy="164592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8899AA"/>
                </a:solidFill>
                <a:latin typeface="Calibri"/>
              </a:rPr>
              <a:t>Purchases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65973" y="1051560"/>
            <a:ext cx="1874519" cy="658368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665973" y="1124712"/>
            <a:ext cx="1874519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000" b="1">
                <a:solidFill>
                  <a:srgbClr val="1A2332"/>
                </a:solidFill>
                <a:latin typeface="Georgia"/>
              </a:rPr>
              <a:t>€785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65973" y="1417320"/>
            <a:ext cx="1874519" cy="164592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8899AA"/>
                </a:solidFill>
                <a:latin typeface="Calibri"/>
              </a:rPr>
              <a:t>Revenue (Meta)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1874519"/>
            <a:ext cx="1874519" cy="658368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1947671"/>
            <a:ext cx="1874519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000" b="1">
                <a:solidFill>
                  <a:srgbClr val="1A2332"/>
                </a:solidFill>
                <a:latin typeface="Georgia"/>
              </a:rPr>
              <a:t>€1,597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2240279"/>
            <a:ext cx="1874519" cy="164592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8899AA"/>
                </a:solidFill>
                <a:latin typeface="Calibri"/>
              </a:rPr>
              <a:t>Shopify Sales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2386583"/>
            <a:ext cx="1874519" cy="146304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38A169"/>
                </a:solidFill>
                <a:latin typeface="Calibri"/>
              </a:rPr>
              <a:t>+122%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87751" y="1874519"/>
            <a:ext cx="1874519" cy="658368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587751" y="1947671"/>
            <a:ext cx="1874519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000" b="1">
                <a:solidFill>
                  <a:srgbClr val="1A2332"/>
                </a:solidFill>
                <a:latin typeface="Georgia"/>
              </a:rPr>
              <a:t>18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87751" y="2240279"/>
            <a:ext cx="1874519" cy="164592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8899AA"/>
                </a:solidFill>
                <a:latin typeface="Calibri"/>
              </a:rPr>
              <a:t>Orders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87751" y="2386583"/>
            <a:ext cx="1874519" cy="146304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38A169"/>
                </a:solidFill>
                <a:latin typeface="Calibri"/>
              </a:rPr>
              <a:t>+157%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626862" y="1874519"/>
            <a:ext cx="1874519" cy="658368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626862" y="1947671"/>
            <a:ext cx="1874519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000" b="1">
                <a:solidFill>
                  <a:srgbClr val="1A2332"/>
                </a:solidFill>
                <a:latin typeface="Georgia"/>
              </a:rPr>
              <a:t>2,497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26862" y="2240279"/>
            <a:ext cx="1874519" cy="164592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8899AA"/>
                </a:solidFill>
                <a:latin typeface="Calibri"/>
              </a:rPr>
              <a:t>Sessions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26862" y="2386583"/>
            <a:ext cx="1874519" cy="146304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38A169"/>
                </a:solidFill>
                <a:latin typeface="Calibri"/>
              </a:rPr>
              <a:t>+170%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665973" y="1874519"/>
            <a:ext cx="1874519" cy="658368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665973" y="1947671"/>
            <a:ext cx="1874519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000" b="1">
                <a:solidFill>
                  <a:srgbClr val="1A2332"/>
                </a:solidFill>
                <a:latin typeface="Georgia"/>
              </a:rPr>
              <a:t>0.64%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65973" y="2240279"/>
            <a:ext cx="1874519" cy="164592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8899AA"/>
                </a:solidFill>
                <a:latin typeface="Calibri"/>
              </a:rPr>
              <a:t>Conversion Rate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65973" y="2386583"/>
            <a:ext cx="1874519" cy="146304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E53E3E"/>
                </a:solidFill>
                <a:latin typeface="Calibri"/>
              </a:rPr>
              <a:t>-15%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2743200"/>
            <a:ext cx="7772400" cy="20116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900" b="1">
                <a:solidFill>
                  <a:srgbClr val="1A2332"/>
                </a:solidFill>
                <a:latin typeface="Calibri"/>
              </a:rPr>
              <a:t>Revenue more than doubled — Shopify total sales up 122% vs the pre-campaign period.</a:t>
            </a:r>
          </a:p>
          <a:p>
            <a:pPr algn="l">
              <a:spcAft>
                <a:spcPts val="300"/>
              </a:spcAft>
            </a:pPr>
            <a:r>
              <a:rPr sz="900" b="0">
                <a:solidFill>
                  <a:srgbClr val="5A6A7A"/>
                </a:solidFill>
                <a:latin typeface="Calibri"/>
              </a:rPr>
              <a:t>Facebook is now the #1 social channel — 844 sessions (up 6,900%), driving €520 in direct sales.</a:t>
            </a:r>
          </a:p>
          <a:p>
            <a:pPr algn="l">
              <a:spcAft>
                <a:spcPts val="300"/>
              </a:spcAft>
            </a:pPr>
            <a:r>
              <a:rPr sz="900" b="0">
                <a:solidFill>
                  <a:srgbClr val="5A6A7A"/>
                </a:solidFill>
                <a:latin typeface="Calibri"/>
              </a:rPr>
              <a:t>Week 4 campaign is the winner — 2.13x ROAS, 6 purchases at €34 CPA.</a:t>
            </a:r>
          </a:p>
          <a:p>
            <a:pPr algn="l">
              <a:spcAft>
                <a:spcPts val="300"/>
              </a:spcAft>
            </a:pPr>
            <a:r>
              <a:rPr sz="900" b="0">
                <a:solidFill>
                  <a:srgbClr val="5A6A7A"/>
                </a:solidFill>
                <a:latin typeface="Calibri"/>
              </a:rPr>
              <a:t>Conversion rate needs work — 0.64% is below the 1-2% e-commerce benchmark, though add-to-cart rate jumped 289%.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73152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9E8F"/>
                </a:solidFill>
                <a:latin typeface="Calibri"/>
              </a:rPr>
              <a:t>META ADS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0">
                <a:solidFill>
                  <a:srgbClr val="1A2332"/>
                </a:solidFill>
                <a:latin typeface="Georgia"/>
              </a:rPr>
              <a:t>Campaign Performance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005840"/>
          <a:ext cx="7900416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804672"/>
                <a:gridCol w="804672"/>
                <a:gridCol w="804672"/>
                <a:gridCol w="804672"/>
                <a:gridCol w="804672"/>
                <a:gridCol w="804672"/>
                <a:gridCol w="804672"/>
                <a:gridCol w="804672"/>
              </a:tblGrid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Campaign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Spend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Impr.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Reach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Clicks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CPC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Purch.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Rev.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ROAS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Broad Targeting Ire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€236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29,489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8,816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408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€0.53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€350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1.49x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Week 3 Test (traffic)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€137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80,235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34,064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3,856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€0.04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Week 4 Test (purchase)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€204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35,295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10,931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467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€0.38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€435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2.13x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1A2332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1A2332"/>
                          </a:solidFill>
                          <a:latin typeface="Calibri"/>
                        </a:rPr>
                        <a:t>€576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1A2332"/>
                          </a:solidFill>
                          <a:latin typeface="Calibri"/>
                        </a:rPr>
                        <a:t>145,019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1A2332"/>
                          </a:solidFill>
                          <a:latin typeface="Calibri"/>
                        </a:rPr>
                        <a:t>53,811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1A2332"/>
                          </a:solidFill>
                          <a:latin typeface="Calibri"/>
                        </a:rPr>
                        <a:t>4,731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1A2332"/>
                          </a:solidFill>
                          <a:latin typeface="Calibri"/>
                        </a:rPr>
                        <a:t>€0.12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1A2332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1A2332"/>
                          </a:solidFill>
                          <a:latin typeface="Calibri"/>
                        </a:rPr>
                        <a:t>€785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1A2332"/>
                          </a:solidFill>
                          <a:latin typeface="Calibri"/>
                        </a:rPr>
                        <a:t>1.36x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8640" y="2423160"/>
            <a:ext cx="256032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800" b="1">
                <a:solidFill>
                  <a:srgbClr val="1A9E8F"/>
                </a:solidFill>
                <a:latin typeface="Calibri"/>
              </a:rPr>
              <a:t>BROAD TARGETING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1.49x ROAS, 5 purchases, €47 CPA. Frequency at 3.3 — audience saturating. Now inactive.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83280" y="2423160"/>
            <a:ext cx="256032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800" b="1">
                <a:solidFill>
                  <a:srgbClr val="E31C5F"/>
                </a:solidFill>
                <a:latin typeface="Calibri"/>
              </a:rPr>
              <a:t>WEEK 3 — TRAFFIC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3,856 clicks at €0.04 but zero purchases. Traffic campaigns find clickers, not buyers. Retire this.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0" y="2423160"/>
            <a:ext cx="256032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800" b="1">
                <a:solidFill>
                  <a:srgbClr val="38A169"/>
                </a:solidFill>
                <a:latin typeface="Calibri"/>
              </a:rPr>
              <a:t>WEEK 4 — PURCHASE ★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The winner. 2.13x ROAS, 6 purchases, €34 CPA. Still active. This is the model to scale.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73152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9E8F"/>
                </a:solidFill>
                <a:latin typeface="Calibri"/>
              </a:rPr>
              <a:t>CREATIVE BREAKDOWN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0">
                <a:solidFill>
                  <a:srgbClr val="1A2332"/>
                </a:solidFill>
                <a:latin typeface="Georgia"/>
              </a:rPr>
              <a:t>Ad Set Performance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005840"/>
          <a:ext cx="841248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Ad Set / Creative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Spend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Impr.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Clicks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CPC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Purch.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Rev.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ROAS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T-Shirts (Tommy + Carhartt)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€193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25,217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339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€0.53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€240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1.24x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Chinos &amp; Pants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€21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2,030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€0.61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Shirts (Selected + Farah)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€13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1,183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€0.44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Knitwear (Selected)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414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€0.71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8640" y="2331720"/>
            <a:ext cx="365760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900" b="1">
                <a:solidFill>
                  <a:srgbClr val="1A9E8F"/>
                </a:solidFill>
                <a:latin typeface="Calibri"/>
              </a:rPr>
              <a:t>WHAT WORKED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T-Shirts took 84% of budget and delivered all 4 purchases. Meta's algorithm rewarded this ad set with spend.</a:t>
            </a:r>
          </a:p>
          <a:p>
            <a:pPr algn="l">
              <a:spcAft>
                <a:spcPts val="300"/>
              </a:spcAft>
            </a:pPr>
            <a:r>
              <a:rPr sz="400" b="0">
                <a:solidFill>
                  <a:srgbClr val="5A6A7A"/>
                </a:solidFill>
                <a:latin typeface="Calibri"/>
              </a:rPr>
              <a:t/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Tommy Hilfiger and Carhartt brands drove clicks and conversions — matches the Shopify best-sellers.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2331720"/>
            <a:ext cx="384048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900" b="1">
                <a:solidFill>
                  <a:srgbClr val="E31C5F"/>
                </a:solidFill>
                <a:latin typeface="Calibri"/>
              </a:rPr>
              <a:t>WHAT DIDN'T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Shirts and Knitwear got minimal spend — low CTR, no conversions. Need fresh creative or better seasonal timing.</a:t>
            </a:r>
          </a:p>
          <a:p>
            <a:pPr algn="l">
              <a:spcAft>
                <a:spcPts val="300"/>
              </a:spcAft>
            </a:pPr>
            <a:r>
              <a:rPr sz="400" b="0">
                <a:solidFill>
                  <a:srgbClr val="5A6A7A"/>
                </a:solidFill>
                <a:latin typeface="Calibri"/>
              </a:rPr>
              <a:t/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Chinos had 2 add-to-carts but no purchases. Interest exists but the creative or offer didn't close.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73152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9E8F"/>
                </a:solidFill>
                <a:latin typeface="Calibri"/>
              </a:rPr>
              <a:t>CREATIVE FORMATS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0">
                <a:solidFill>
                  <a:srgbClr val="1A2332"/>
                </a:solidFill>
                <a:latin typeface="Georgia"/>
              </a:rPr>
              <a:t>Ad Format Performance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960120"/>
            <a:ext cx="7772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0">
                <a:solidFill>
                  <a:srgbClr val="5A6A7A"/>
                </a:solidFill>
                <a:latin typeface="Calibri"/>
              </a:rPr>
              <a:t>Carousel and collection ads significantly outperformed the content-style video ad across all key metrics.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417320"/>
          <a:ext cx="6858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822960"/>
                <a:gridCol w="822960"/>
                <a:gridCol w="1097280"/>
                <a:gridCol w="1097280"/>
                <a:gridCol w="1371600"/>
              </a:tblGrid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Format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CTR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CPC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Add to Carts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Purchases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Verdict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Carousel Ads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High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Low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Strong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Converting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Winner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Collection Ads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High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Low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Strong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Converting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Winner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Content Video Ad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Low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High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Weak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None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Underperformed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606040"/>
            <a:ext cx="3840480" cy="2103120"/>
          </a:xfrm>
          <a:prstGeom prst="rect">
            <a:avLst/>
          </a:prstGeom>
          <a:solidFill>
            <a:srgbClr val="1A23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697480"/>
            <a:ext cx="3474720" cy="19202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900" b="1">
                <a:solidFill>
                  <a:srgbClr val="1A9E8F"/>
                </a:solidFill>
                <a:latin typeface="Calibri"/>
              </a:rPr>
              <a:t>CAROUSEL &amp; COLLECTION ADS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FFFFFF"/>
                </a:solidFill>
                <a:latin typeface="Calibri"/>
              </a:rPr>
              <a:t>These formats let the customer browse multiple products without leaving the feed. Each card works like a mini shop window.</a:t>
            </a:r>
          </a:p>
          <a:p>
            <a:pPr algn="l">
              <a:spcAft>
                <a:spcPts val="300"/>
              </a:spcAft>
            </a:pPr>
            <a:r>
              <a:rPr sz="300" b="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300"/>
              </a:spcAft>
            </a:pPr>
            <a:r>
              <a:rPr sz="800" b="1">
                <a:solidFill>
                  <a:srgbClr val="FFFFFF"/>
                </a:solidFill>
                <a:latin typeface="Calibri"/>
              </a:rPr>
              <a:t>Why they work for Replay: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8899AA"/>
                </a:solidFill>
                <a:latin typeface="Calibri"/>
              </a:rPr>
              <a:t>• Multi-brand showcase — Tommy, XV Kings, Dickies in one ad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8899AA"/>
                </a:solidFill>
                <a:latin typeface="Calibri"/>
              </a:rPr>
              <a:t>• Higher engagement — users swipe, which signals intent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8899AA"/>
                </a:solidFill>
                <a:latin typeface="Calibri"/>
              </a:rPr>
              <a:t>• Lower CPC — Meta rewards engagement with cheaper clicks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8899AA"/>
                </a:solidFill>
                <a:latin typeface="Calibri"/>
              </a:rPr>
              <a:t>• Direct product links — each card goes to a product page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0" y="2606040"/>
            <a:ext cx="3840480" cy="210312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54880" y="2697480"/>
            <a:ext cx="3474720" cy="19202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900" b="1">
                <a:solidFill>
                  <a:srgbClr val="E31C5F"/>
                </a:solidFill>
                <a:latin typeface="Calibri"/>
              </a:rPr>
              <a:t>CONTENT VIDEO AD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1A2332"/>
                </a:solidFill>
                <a:latin typeface="Calibri"/>
              </a:rPr>
              <a:t>The content-style video ad underperformed. Lower CTR, higher CPC, and no purchases attributed.</a:t>
            </a:r>
          </a:p>
          <a:p>
            <a:pPr algn="l">
              <a:spcAft>
                <a:spcPts val="300"/>
              </a:spcAft>
            </a:pPr>
            <a:r>
              <a:rPr sz="300" b="0">
                <a:solidFill>
                  <a:srgbClr val="1A2332"/>
                </a:solidFill>
                <a:latin typeface="Calibri"/>
              </a:rPr>
              <a:t/>
            </a:r>
          </a:p>
          <a:p>
            <a:pPr algn="l">
              <a:spcAft>
                <a:spcPts val="300"/>
              </a:spcAft>
            </a:pPr>
            <a:r>
              <a:rPr sz="800" b="1">
                <a:solidFill>
                  <a:srgbClr val="1A2332"/>
                </a:solidFill>
                <a:latin typeface="Calibri"/>
              </a:rPr>
              <a:t>Why it struggled: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• Brand awareness, not purchase intent — viewers watch but don't click through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• No direct product link — the video doesn't drive to a specific product page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• Better suited for top-of-funnel retargeting later, not cold purchase campaigns</a:t>
            </a:r>
          </a:p>
          <a:p>
            <a:pPr algn="l">
              <a:spcAft>
                <a:spcPts val="300"/>
              </a:spcAft>
            </a:pPr>
            <a:r>
              <a:rPr sz="300" b="0">
                <a:solidFill>
                  <a:srgbClr val="5A6A7A"/>
                </a:solidFill>
                <a:latin typeface="Calibri"/>
              </a:rPr>
              <a:t/>
            </a:r>
          </a:p>
          <a:p>
            <a:pPr algn="l">
              <a:spcAft>
                <a:spcPts val="300"/>
              </a:spcAft>
            </a:pPr>
            <a:r>
              <a:rPr sz="800" b="1">
                <a:solidFill>
                  <a:srgbClr val="E31C5F"/>
                </a:solidFill>
                <a:latin typeface="Calibri"/>
              </a:rPr>
              <a:t>ACTION: Pause video in purchase campaigns. Test it as a retargeting warm-up creative instead.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73152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9E8F"/>
                </a:solidFill>
                <a:latin typeface="Calibri"/>
              </a:rPr>
              <a:t>SHOPIFY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0">
                <a:solidFill>
                  <a:srgbClr val="1A2332"/>
                </a:solidFill>
                <a:latin typeface="Georgia"/>
              </a:rPr>
              <a:t>Revenue &amp; Conversion Funnel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005840"/>
          <a:ext cx="310896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914400"/>
                <a:gridCol w="822960"/>
              </a:tblGrid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Metric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Amount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vs Prior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Gross Sales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€1,740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+167%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Discounts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-€45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Returns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-€450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+233%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Net Sales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€1,245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+141%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Total Sales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€1,597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+122%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749039" y="1005840"/>
          <a:ext cx="347472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731520"/>
                <a:gridCol w="640080"/>
                <a:gridCol w="731520"/>
              </a:tblGrid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Stage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Count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Rate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vs Prior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Sessions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2,497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+170%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Added to Cart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2.8%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+289%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Reached Checkout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1.76%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+238%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Completed Purchase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0.64%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+129%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498079" y="1005840"/>
            <a:ext cx="1280160" cy="658368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498079" y="1078992"/>
            <a:ext cx="12801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000" b="1">
                <a:solidFill>
                  <a:srgbClr val="1A2332"/>
                </a:solidFill>
                <a:latin typeface="Georgia"/>
              </a:rPr>
              <a:t>11.8%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79" y="1371600"/>
            <a:ext cx="1280160" cy="164592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8899AA"/>
                </a:solidFill>
                <a:latin typeface="Calibri"/>
              </a:rPr>
              <a:t>Returning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79" y="1517904"/>
            <a:ext cx="1280160" cy="146304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8899AA"/>
                </a:solidFill>
                <a:latin typeface="Calibri"/>
              </a:rPr>
              <a:t>Customers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498079" y="1828800"/>
            <a:ext cx="1280160" cy="658368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498079" y="1901952"/>
            <a:ext cx="12801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000" b="1">
                <a:solidFill>
                  <a:srgbClr val="1A2332"/>
                </a:solidFill>
                <a:latin typeface="Georgia"/>
              </a:rPr>
              <a:t>€88.27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98079" y="2194560"/>
            <a:ext cx="1280160" cy="164592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8899AA"/>
                </a:solidFill>
                <a:latin typeface="Calibri"/>
              </a:rPr>
              <a:t>Avg Order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98079" y="2340864"/>
            <a:ext cx="1280160" cy="146304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800" b="1">
                <a:solidFill>
                  <a:srgbClr val="E53E3E"/>
                </a:solidFill>
                <a:latin typeface="Calibri"/>
              </a:rPr>
              <a:t>-5%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2926080"/>
            <a:ext cx="8046720" cy="18288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900" b="1">
                <a:solidFill>
                  <a:srgbClr val="1A9E8F"/>
                </a:solidFill>
                <a:latin typeface="Calibri"/>
              </a:rPr>
              <a:t>FUNNEL ANALYSIS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Traffic up 170% — Meta is clearly driving volume. Add-to-cart rate of 2.8% (up 289%) shows engaged traffic.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Cart-to-checkout is the bottleneck — 70 added to cart, only 44 reached checkout (37% drop). Likely shipping cost surprise or checkout friction.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E31C5F"/>
                </a:solidFill>
                <a:latin typeface="Calibri"/>
              </a:rPr>
              <a:t>Returns are high at €450 (26% of gross) — needs investigation. If sizing is the issue, a size guide on product pages could help.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73152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9E8F"/>
                </a:solidFill>
                <a:latin typeface="Calibri"/>
              </a:rPr>
              <a:t>ATTRIBUTION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0">
                <a:solidFill>
                  <a:srgbClr val="1A2332"/>
                </a:solidFill>
                <a:latin typeface="Georgia"/>
              </a:rPr>
              <a:t>Traffic Sources &amp; Revenue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005840"/>
          <a:ext cx="603504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822960"/>
                <a:gridCol w="822960"/>
                <a:gridCol w="2560320"/>
              </a:tblGrid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Channel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Revenue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Sessions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Notes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Google (organic)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€906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204+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Existing organic, steady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Facebook (social)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€520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844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Driven by Meta Ads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Direct / replaymenswear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€154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148+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Brand awareness, up 157%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Instagram (social)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€45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240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Awareness stage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675120" y="1005840"/>
            <a:ext cx="2194560" cy="1371600"/>
          </a:xfrm>
          <a:prstGeom prst="rect">
            <a:avLst/>
          </a:prstGeom>
          <a:solidFill>
            <a:srgbClr val="1A23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12280" y="1097280"/>
            <a:ext cx="19202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800" b="1">
                <a:solidFill>
                  <a:srgbClr val="1A9E8F"/>
                </a:solidFill>
                <a:latin typeface="Calibri"/>
              </a:rPr>
              <a:t>ATTRIBUTION GAP</a:t>
            </a:r>
          </a:p>
          <a:p>
            <a:pPr algn="l">
              <a:spcAft>
                <a:spcPts val="300"/>
              </a:spcAft>
            </a:pPr>
            <a:r>
              <a:rPr sz="900" b="1">
                <a:solidFill>
                  <a:srgbClr val="FFFFFF"/>
                </a:solidFill>
                <a:latin typeface="Calibri"/>
              </a:rPr>
              <a:t>Meta: €785 revenue</a:t>
            </a:r>
          </a:p>
          <a:p>
            <a:pPr algn="l">
              <a:spcAft>
                <a:spcPts val="300"/>
              </a:spcAft>
            </a:pPr>
            <a:r>
              <a:rPr sz="900" b="1">
                <a:solidFill>
                  <a:srgbClr val="FFFFFF"/>
                </a:solidFill>
                <a:latin typeface="Calibri"/>
              </a:rPr>
              <a:t>Shopify: €520 from FB</a:t>
            </a:r>
          </a:p>
          <a:p>
            <a:pPr algn="l">
              <a:spcAft>
                <a:spcPts val="300"/>
              </a:spcAft>
            </a:pPr>
            <a:r>
              <a:rPr sz="700" b="0">
                <a:solidFill>
                  <a:srgbClr val="8899AA"/>
                </a:solidFill>
                <a:latin typeface="Calibri"/>
              </a:rPr>
              <a:t>Normal — different attribution windows. Real number is between.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43200"/>
            <a:ext cx="3840480" cy="20116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900" b="1">
                <a:solidFill>
                  <a:srgbClr val="1A9E8F"/>
                </a:solidFill>
                <a:latin typeface="Calibri"/>
              </a:rPr>
              <a:t>GEOGRAPHIC SPLIT</a:t>
            </a:r>
          </a:p>
          <a:p>
            <a:pPr algn="l">
              <a:spcAft>
                <a:spcPts val="300"/>
              </a:spcAft>
            </a:pPr>
            <a:r>
              <a:rPr sz="800" b="1">
                <a:solidFill>
                  <a:srgbClr val="1A2332"/>
                </a:solidFill>
                <a:latin typeface="Calibri"/>
              </a:rPr>
              <a:t>Dublin: 679 sessions (+245%) — the core audience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1A2332"/>
                </a:solidFill>
                <a:latin typeface="Calibri"/>
              </a:rPr>
              <a:t>Other Ireland: 243 sessions (+141%)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US traffic (Prineville, Council Bluffs) = bot/crawler noise from Meta and Google data centres. Not real customers.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2743200"/>
            <a:ext cx="3840480" cy="20116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900" b="1">
                <a:solidFill>
                  <a:srgbClr val="1A9E8F"/>
                </a:solidFill>
                <a:latin typeface="Calibri"/>
              </a:rPr>
              <a:t>DEVICE SPLIT</a:t>
            </a:r>
          </a:p>
          <a:p>
            <a:pPr algn="l">
              <a:spcAft>
                <a:spcPts val="300"/>
              </a:spcAft>
            </a:pPr>
            <a:r>
              <a:rPr sz="800" b="1">
                <a:solidFill>
                  <a:srgbClr val="1A2332"/>
                </a:solidFill>
                <a:latin typeface="Calibri"/>
              </a:rPr>
              <a:t>Mobile: 1,400 (58%) +182%  —  Desktop: 1,000 (41%) +155%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Nearly 6 in 10 visitors are on phones. Mobile checkout needs to be sharp.</a:t>
            </a:r>
          </a:p>
          <a:p>
            <a:pPr algn="l">
              <a:spcAft>
                <a:spcPts val="300"/>
              </a:spcAft>
            </a:pPr>
            <a:r>
              <a:rPr sz="400" b="0">
                <a:solidFill>
                  <a:srgbClr val="5A6A7A"/>
                </a:solidFill>
                <a:latin typeface="Calibri"/>
              </a:rPr>
              <a:t/>
            </a:r>
          </a:p>
          <a:p>
            <a:pPr algn="l">
              <a:spcAft>
                <a:spcPts val="300"/>
              </a:spcAft>
            </a:pPr>
            <a:r>
              <a:rPr sz="900" b="1">
                <a:solidFill>
                  <a:srgbClr val="1A9E8F"/>
                </a:solidFill>
                <a:latin typeface="Calibri"/>
              </a:rPr>
              <a:t>TOP LANDING PAGES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Homepage: 597 (+53%)  ·  XV Kings Polo Pink: 101  ·  Polo Blue: 73  ·  Tommy Trainers: 42 (+367%)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73152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9E8F"/>
                </a:solidFill>
                <a:latin typeface="Calibri"/>
              </a:rPr>
              <a:t>PRODUCTS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0">
                <a:solidFill>
                  <a:srgbClr val="1A2332"/>
                </a:solidFill>
                <a:latin typeface="Georgia"/>
              </a:rPr>
              <a:t>Best Sellers &amp; Sell-Through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005840"/>
          <a:ext cx="393192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731520"/>
              </a:tblGrid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Top Selling Products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Revenue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XV Kings Tiger Polo — Light Blue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€160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XV Kings Tiger Polo — Pink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€120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Tommy Jeans Cupsole Trainers — White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€100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Tommy Hilfiger Leather Trainers — White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€100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Dickies Payson Pullover Hoodie — Light Grey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€85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0" y="1005840"/>
          <a:ext cx="393192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731520"/>
              </a:tblGrid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100% Sell-Through (Sold Out)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FFFFFF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>
                    <a:solidFill>
                      <a:srgbClr val="1A233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XV Kings Jafar T-Shirt — Light Grey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Sold Out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XV Kings Tiger Polo — Pink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Sold Out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XV Kings Jafar T-Shirt — Light Blush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Sold Out</a:t>
                      </a:r>
                    </a:p>
                  </a:txBody>
                  <a:tcPr>
                    <a:solidFill>
                      <a:srgbClr val="F5F7F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Dickies Polk Midweight T-Shirt — White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1A2332"/>
                          </a:solidFill>
                          <a:latin typeface="Calibri"/>
                        </a:rPr>
                        <a:t>Sold Out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8640" y="2834640"/>
            <a:ext cx="8046720" cy="18288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300"/>
              </a:spcAft>
            </a:pPr>
            <a:r>
              <a:rPr sz="900" b="1">
                <a:solidFill>
                  <a:srgbClr val="1A9E8F"/>
                </a:solidFill>
                <a:latin typeface="Calibri"/>
              </a:rPr>
              <a:t>PRODUCT INSIGHTS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XV Kings polos are the #1 revenue driver — €280 combined from the Tiger Polo alone (Light Blue €160, Pink €120). This is the carousel/collection ad creative at work.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Tommy trainers follow at €200 combined. Footwear + polos are the winning product mix.</a:t>
            </a:r>
          </a:p>
          <a:p>
            <a:pPr algn="l">
              <a:spcAft>
                <a:spcPts val="300"/>
              </a:spcAft>
            </a:pPr>
            <a:r>
              <a:rPr sz="800" b="0">
                <a:solidFill>
                  <a:srgbClr val="5A6A7A"/>
                </a:solidFill>
                <a:latin typeface="Calibri"/>
              </a:rPr>
              <a:t>Summer creative should double down on XV Kings polos, Tommy trainers, and lightweight tees — the products that are already selling.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731520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9E8F"/>
                </a:solidFill>
                <a:latin typeface="Calibri"/>
              </a:rPr>
              <a:t>RESULTS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2800" b="0">
                <a:solidFill>
                  <a:srgbClr val="1A2332"/>
                </a:solidFill>
                <a:latin typeface="Georgia"/>
              </a:rPr>
              <a:t>What's Working</a:t>
            </a:r>
          </a:p>
        </p:txBody>
      </p:sp>
      <p:sp>
        <p:nvSpPr>
          <p:cNvPr id="4" name="Oval 3"/>
          <p:cNvSpPr/>
          <p:nvPr/>
        </p:nvSpPr>
        <p:spPr>
          <a:xfrm>
            <a:off x="548640" y="1005840"/>
            <a:ext cx="237744" cy="237744"/>
          </a:xfrm>
          <a:prstGeom prst="ellipse">
            <a:avLst/>
          </a:prstGeom>
          <a:solidFill>
            <a:srgbClr val="1A9E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987552"/>
            <a:ext cx="356616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2332"/>
                </a:solidFill>
                <a:latin typeface="Calibri"/>
              </a:rPr>
              <a:t>Purchase-optimised campaigns deliver real ROAS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207008"/>
            <a:ext cx="356616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Week 4 hit 2.13x. When Meta gets a purchase objective and enough data, it finds buyers. This is the model to scale.</a:t>
            </a:r>
          </a:p>
        </p:txBody>
      </p:sp>
      <p:sp>
        <p:nvSpPr>
          <p:cNvPr id="7" name="Oval 6"/>
          <p:cNvSpPr/>
          <p:nvPr/>
        </p:nvSpPr>
        <p:spPr>
          <a:xfrm>
            <a:off x="548640" y="2194560"/>
            <a:ext cx="237744" cy="237744"/>
          </a:xfrm>
          <a:prstGeom prst="ellipse">
            <a:avLst/>
          </a:prstGeom>
          <a:solidFill>
            <a:srgbClr val="1A9E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176272"/>
            <a:ext cx="356616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2332"/>
                </a:solidFill>
                <a:latin typeface="Calibri"/>
              </a:rPr>
              <a:t>Branded product creative wins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395728"/>
            <a:ext cx="356616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Tommy, Carhartt, XV Kings, Dickies are the top sellers. The T-Shirts ad set took 84% of budget because Meta rewarded it.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383280"/>
            <a:ext cx="237744" cy="237744"/>
          </a:xfrm>
          <a:prstGeom prst="ellipse">
            <a:avLst/>
          </a:prstGeom>
          <a:solidFill>
            <a:srgbClr val="1A9E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3364992"/>
            <a:ext cx="356616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2332"/>
                </a:solidFill>
                <a:latin typeface="Calibri"/>
              </a:rPr>
              <a:t>Traffic and brand awareness are building fast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3584448"/>
            <a:ext cx="356616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2,497 sessions (+170%). Facebook up 6,900%. Instagram up 11,900%. Direct traffic up 157%.</a:t>
            </a:r>
          </a:p>
        </p:txBody>
      </p:sp>
      <p:sp>
        <p:nvSpPr>
          <p:cNvPr id="13" name="Oval 12"/>
          <p:cNvSpPr/>
          <p:nvPr/>
        </p:nvSpPr>
        <p:spPr>
          <a:xfrm>
            <a:off x="4572000" y="1005840"/>
            <a:ext cx="237744" cy="237744"/>
          </a:xfrm>
          <a:prstGeom prst="ellipse">
            <a:avLst/>
          </a:prstGeom>
          <a:solidFill>
            <a:srgbClr val="1A9E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92040" y="987552"/>
            <a:ext cx="356616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2332"/>
                </a:solidFill>
                <a:latin typeface="Calibri"/>
              </a:rPr>
              <a:t>The landing page experience works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92040" y="1207008"/>
            <a:ext cx="356616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Add-to-cart up 289%. Checkout starts up 238%. People landing on the site are engaging.</a:t>
            </a:r>
          </a:p>
        </p:txBody>
      </p:sp>
      <p:sp>
        <p:nvSpPr>
          <p:cNvPr id="16" name="Oval 15"/>
          <p:cNvSpPr/>
          <p:nvPr/>
        </p:nvSpPr>
        <p:spPr>
          <a:xfrm>
            <a:off x="4572000" y="2194560"/>
            <a:ext cx="237744" cy="237744"/>
          </a:xfrm>
          <a:prstGeom prst="ellipse">
            <a:avLst/>
          </a:prstGeom>
          <a:solidFill>
            <a:srgbClr val="1A9E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92040" y="2176272"/>
            <a:ext cx="3566160" cy="201168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>
                <a:solidFill>
                  <a:srgbClr val="1A2332"/>
                </a:solidFill>
                <a:latin typeface="Calibri"/>
              </a:rPr>
              <a:t>€34 CPA is competitive for menswear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92040" y="2395728"/>
            <a:ext cx="356616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>
                <a:solidFill>
                  <a:srgbClr val="5A6A7A"/>
                </a:solidFill>
                <a:latin typeface="Calibri"/>
              </a:rPr>
              <a:t>With an €88 AOV, €34 per purchase leaves ~€54 margin before COGS.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